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69" r:id="rId3"/>
    <p:sldId id="266" r:id="rId4"/>
    <p:sldId id="267" r:id="rId5"/>
    <p:sldId id="279" r:id="rId6"/>
    <p:sldId id="268" r:id="rId7"/>
    <p:sldId id="259" r:id="rId8"/>
    <p:sldId id="271" r:id="rId9"/>
    <p:sldId id="273" r:id="rId10"/>
    <p:sldId id="278" r:id="rId11"/>
    <p:sldId id="260" r:id="rId12"/>
    <p:sldId id="298" r:id="rId13"/>
    <p:sldId id="292" r:id="rId14"/>
    <p:sldId id="309" r:id="rId15"/>
    <p:sldId id="294" r:id="rId16"/>
    <p:sldId id="296" r:id="rId17"/>
    <p:sldId id="310" r:id="rId18"/>
    <p:sldId id="304" r:id="rId19"/>
    <p:sldId id="308" r:id="rId20"/>
    <p:sldId id="305" r:id="rId21"/>
    <p:sldId id="289" r:id="rId22"/>
    <p:sldId id="288" r:id="rId23"/>
    <p:sldId id="275" r:id="rId24"/>
    <p:sldId id="297" r:id="rId25"/>
    <p:sldId id="299" r:id="rId26"/>
    <p:sldId id="300" r:id="rId27"/>
    <p:sldId id="302" r:id="rId28"/>
    <p:sldId id="265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Helvetica Neue" panose="020B060402020202020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Roboto Medium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89659" autoAdjust="0"/>
  </p:normalViewPr>
  <p:slideViewPr>
    <p:cSldViewPr snapToGrid="0">
      <p:cViewPr varScale="1">
        <p:scale>
          <a:sx n="135" d="100"/>
          <a:sy n="135" d="100"/>
        </p:scale>
        <p:origin x="95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b48ddf1c3_0_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b48ddf1c3_0_10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b7c53303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b7c53303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80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366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3111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dirty="0"/>
              <a:t>5440/72145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Совместимость модулей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7558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699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696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428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3548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783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423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3635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6596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93504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6941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3633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208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2072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6686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b48ddf1c3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b48ddf1c3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339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53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400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764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48ddf1c3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48ddf1c3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146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b7c53303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b7c53303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907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2vZvyda9mYY?feature=oembed" TargetMode="Externa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4403"/>
            <a:ext cx="9144000" cy="6852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77015" y="343409"/>
            <a:ext cx="860137" cy="110880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-286492" y="374311"/>
            <a:ext cx="8250000" cy="10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ПРОГРАММНО-АППАРАТНЫЙ КОМПЛЕКС ДЛЯ МОНИТОРИНГА И ОБРАБОТКИ ДАННЫХ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ЭЛЕКТРИЧЕСКОЙ АКТИВНОСТИ ГОЛОВНОГО МОЗГА</a:t>
            </a:r>
            <a:endParaRPr lang="en-US" b="1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Hardware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Software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System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for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Monitoring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Processing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of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Electrical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Activity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of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Brain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Calibri" panose="020F0502020204030204" pitchFamily="34" charset="0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7D417F-7F3A-4CCD-A88E-77E296FB29F6}"/>
              </a:ext>
            </a:extLst>
          </p:cNvPr>
          <p:cNvSpPr txBox="1"/>
          <p:nvPr/>
        </p:nvSpPr>
        <p:spPr>
          <a:xfrm>
            <a:off x="5994026" y="4000572"/>
            <a:ext cx="349959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latin typeface="Roboto"/>
                <a:ea typeface="Roboto"/>
                <a:cs typeface="Roboto"/>
                <a:sym typeface="Roboto"/>
              </a:rPr>
              <a:t>Проектно-исследовательская ВКР</a:t>
            </a:r>
            <a:endParaRPr lang="ru-RU" sz="1100" dirty="0"/>
          </a:p>
          <a:p>
            <a:r>
              <a:rPr lang="ru-RU" sz="1100" dirty="0"/>
              <a:t>Исполнитель</a:t>
            </a:r>
            <a:r>
              <a:rPr lang="en-US" sz="1100" dirty="0"/>
              <a:t>: </a:t>
            </a:r>
            <a:r>
              <a:rPr lang="ru-RU" sz="1100" dirty="0"/>
              <a:t>Д.О. Дубина</a:t>
            </a:r>
            <a:endParaRPr lang="en-US" sz="1100" dirty="0"/>
          </a:p>
          <a:p>
            <a:r>
              <a:rPr lang="ru-RU" sz="1100" dirty="0"/>
              <a:t>Научный руководитель</a:t>
            </a:r>
            <a:r>
              <a:rPr lang="en-US" sz="1100" dirty="0"/>
              <a:t>:</a:t>
            </a:r>
          </a:p>
          <a:p>
            <a:r>
              <a:rPr lang="ru-RU" sz="1100" dirty="0"/>
              <a:t>Профессор департамента программной инженерии факультета </a:t>
            </a:r>
            <a:r>
              <a:rPr lang="ru-RU" sz="1100"/>
              <a:t>компьютерных наук </a:t>
            </a:r>
            <a:endParaRPr lang="ru-RU" sz="1100" dirty="0"/>
          </a:p>
          <a:p>
            <a:r>
              <a:rPr lang="ru-RU" sz="1100" dirty="0"/>
              <a:t>И. Р. </a:t>
            </a:r>
            <a:r>
              <a:rPr lang="ru-RU" sz="1100" dirty="0" err="1"/>
              <a:t>Агамирзян</a:t>
            </a:r>
            <a:endParaRPr lang="ru-RU" sz="1100" dirty="0"/>
          </a:p>
        </p:txBody>
      </p:sp>
      <p:sp>
        <p:nvSpPr>
          <p:cNvPr id="8" name="Москва, 2017">
            <a:extLst>
              <a:ext uri="{FF2B5EF4-FFF2-40B4-BE49-F238E27FC236}">
                <a16:creationId xmlns:a16="http://schemas.microsoft.com/office/drawing/2014/main" id="{B5AA1DC4-AE51-43A0-988A-6653A8701C76}"/>
              </a:ext>
            </a:extLst>
          </p:cNvPr>
          <p:cNvSpPr txBox="1"/>
          <p:nvPr/>
        </p:nvSpPr>
        <p:spPr>
          <a:xfrm>
            <a:off x="4148419" y="4769189"/>
            <a:ext cx="1188784" cy="215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6789" tIns="26789" rIns="26789" bIns="26789" anchor="ctr">
            <a:spAutoFit/>
          </a:bodyPr>
          <a:lstStyle>
            <a:lvl1pPr algn="l" defTabSz="642937">
              <a:defRPr sz="2800">
                <a:solidFill>
                  <a:srgbClr val="253957"/>
                </a:solidFill>
                <a:latin typeface="+mn-lt"/>
                <a:ea typeface="+mn-ea"/>
                <a:cs typeface="+mn-cs"/>
                <a:sym typeface="Arial Narrow"/>
              </a:defRPr>
            </a:lvl1pPr>
          </a:lstStyle>
          <a:p>
            <a:r>
              <a:rPr sz="1050" dirty="0" err="1"/>
              <a:t>Москва</a:t>
            </a:r>
            <a:r>
              <a:rPr sz="1050" dirty="0"/>
              <a:t>, 20</a:t>
            </a:r>
            <a:r>
              <a:rPr lang="ru-RU" sz="1050" dirty="0"/>
              <a:t>21</a:t>
            </a:r>
            <a:endParaRPr sz="105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34754ED-75A7-416D-8383-AEEF916413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</a:t>
            </a:fld>
            <a:endParaRPr lang="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/>
        </p:nvSpPr>
        <p:spPr>
          <a:xfrm>
            <a:off x="327403" y="3007816"/>
            <a:ext cx="4068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</a:t>
            </a:r>
            <a:endParaRPr sz="4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51275" y="110650"/>
            <a:ext cx="675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Функциональные требования</a:t>
            </a:r>
          </a:p>
        </p:txBody>
      </p:sp>
      <p:sp>
        <p:nvSpPr>
          <p:cNvPr id="158" name="Google Shape;158;p19"/>
          <p:cNvSpPr txBox="1"/>
          <p:nvPr/>
        </p:nvSpPr>
        <p:spPr>
          <a:xfrm>
            <a:off x="2299362" y="1560714"/>
            <a:ext cx="6699175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поиска точки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300 на основании обработанных данных в режиме реального времени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2299362" y="2189453"/>
            <a:ext cx="664923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демонстрации корректной работы функции поиска точки </a:t>
            </a:r>
            <a:r>
              <a:rPr lang="en-US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300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2300860" y="2902367"/>
            <a:ext cx="6647732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Функции сохранения записанных сессий передачи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2299362" y="3524279"/>
            <a:ext cx="6188748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Функция просмотра записанных сессий передачи данных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2299375" y="3992160"/>
            <a:ext cx="6293347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передачи состояния устройства в приложение компаньон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86092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9"/>
          <p:cNvCxnSpPr>
            <a:endCxn id="170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551278" y="16963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987405" y="1658991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7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551278" y="23056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830500" y="22682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8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551278" y="29149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830500" y="28775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9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551278" y="35242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830500" y="34868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0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551278" y="41335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9"/>
          <p:cNvSpPr txBox="1"/>
          <p:nvPr/>
        </p:nvSpPr>
        <p:spPr>
          <a:xfrm>
            <a:off x="830500" y="40961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" name="Google Shape;158;p19">
            <a:extLst>
              <a:ext uri="{FF2B5EF4-FFF2-40B4-BE49-F238E27FC236}">
                <a16:creationId xmlns:a16="http://schemas.microsoft.com/office/drawing/2014/main" id="{5E989E5D-42C7-42AC-B689-DF1415B30C2D}"/>
              </a:ext>
            </a:extLst>
          </p:cNvPr>
          <p:cNvSpPr txBox="1"/>
          <p:nvPr/>
        </p:nvSpPr>
        <p:spPr>
          <a:xfrm>
            <a:off x="2299362" y="1013353"/>
            <a:ext cx="6474844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Визуализация обработанных данных в приложении компаньоне в режиме реального времени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181;p19">
            <a:extLst>
              <a:ext uri="{FF2B5EF4-FFF2-40B4-BE49-F238E27FC236}">
                <a16:creationId xmlns:a16="http://schemas.microsoft.com/office/drawing/2014/main" id="{A12BACE4-AFCB-4918-957B-14BD04DF6B1B}"/>
              </a:ext>
            </a:extLst>
          </p:cNvPr>
          <p:cNvSpPr/>
          <p:nvPr/>
        </p:nvSpPr>
        <p:spPr>
          <a:xfrm>
            <a:off x="551278" y="1123667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82;p19">
            <a:extLst>
              <a:ext uri="{FF2B5EF4-FFF2-40B4-BE49-F238E27FC236}">
                <a16:creationId xmlns:a16="http://schemas.microsoft.com/office/drawing/2014/main" id="{FDCF4C30-AA69-4874-B03F-E64C61D814B4}"/>
              </a:ext>
            </a:extLst>
          </p:cNvPr>
          <p:cNvSpPr txBox="1"/>
          <p:nvPr/>
        </p:nvSpPr>
        <p:spPr>
          <a:xfrm>
            <a:off x="987405" y="1086279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6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55811B3-98BE-4513-94C8-A2D4221AE3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63598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Языки программирования, среды разработки, библиотеки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81393" y="1696106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Устройство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аппаратная часть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19393" y="2026631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Eagle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[6]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>
            <a:off x="415143" y="2062181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15143" y="220220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52438" y="15845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19393" y="2320956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Компас-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3D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[7]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15143" y="248958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02;p17">
            <a:extLst>
              <a:ext uri="{FF2B5EF4-FFF2-40B4-BE49-F238E27FC236}">
                <a16:creationId xmlns:a16="http://schemas.microsoft.com/office/drawing/2014/main" id="{91600397-F9D0-415E-950A-683A7D8A41D5}"/>
              </a:ext>
            </a:extLst>
          </p:cNvPr>
          <p:cNvSpPr/>
          <p:nvPr/>
        </p:nvSpPr>
        <p:spPr>
          <a:xfrm>
            <a:off x="281393" y="272495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Устройство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программная  часть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-US" sz="16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874168" y="3076981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Stm32CubeIDE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[8]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874168" y="3375556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HAL, </a:t>
            </a:r>
            <a:r>
              <a:rPr lang="en-US" dirty="0"/>
              <a:t>Stm32_WPAN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15143" y="3156431"/>
            <a:ext cx="0" cy="823898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15143" y="325003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15143" y="355368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15143" y="385703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874168" y="372758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C++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102;p17">
            <a:extLst>
              <a:ext uri="{FF2B5EF4-FFF2-40B4-BE49-F238E27FC236}">
                <a16:creationId xmlns:a16="http://schemas.microsoft.com/office/drawing/2014/main" id="{9DD26F60-146B-49B5-91FB-FF36284A2F34}"/>
              </a:ext>
            </a:extLst>
          </p:cNvPr>
          <p:cNvSpPr/>
          <p:nvPr/>
        </p:nvSpPr>
        <p:spPr>
          <a:xfrm>
            <a:off x="4226121" y="1705232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Программа компаньон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3;p17">
            <a:extLst>
              <a:ext uri="{FF2B5EF4-FFF2-40B4-BE49-F238E27FC236}">
                <a16:creationId xmlns:a16="http://schemas.microsoft.com/office/drawing/2014/main" id="{205C732E-5464-457D-90C4-C1884EB828F0}"/>
              </a:ext>
            </a:extLst>
          </p:cNvPr>
          <p:cNvSpPr/>
          <p:nvPr/>
        </p:nvSpPr>
        <p:spPr>
          <a:xfrm>
            <a:off x="4864121" y="2035757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Visual Studio Code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" name="Google Shape;104;p17">
            <a:extLst>
              <a:ext uri="{FF2B5EF4-FFF2-40B4-BE49-F238E27FC236}">
                <a16:creationId xmlns:a16="http://schemas.microsoft.com/office/drawing/2014/main" id="{6B45EF0B-229B-4F60-ADA1-366CACB8FD74}"/>
              </a:ext>
            </a:extLst>
          </p:cNvPr>
          <p:cNvCxnSpPr/>
          <p:nvPr/>
        </p:nvCxnSpPr>
        <p:spPr>
          <a:xfrm>
            <a:off x="4359871" y="2071307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05;p17">
            <a:extLst>
              <a:ext uri="{FF2B5EF4-FFF2-40B4-BE49-F238E27FC236}">
                <a16:creationId xmlns:a16="http://schemas.microsoft.com/office/drawing/2014/main" id="{32C6BA58-62DD-4BD0-AA16-FEF025BFB94C}"/>
              </a:ext>
            </a:extLst>
          </p:cNvPr>
          <p:cNvCxnSpPr/>
          <p:nvPr/>
        </p:nvCxnSpPr>
        <p:spPr>
          <a:xfrm flipH="1">
            <a:off x="4359871" y="221133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06;p17">
            <a:extLst>
              <a:ext uri="{FF2B5EF4-FFF2-40B4-BE49-F238E27FC236}">
                <a16:creationId xmlns:a16="http://schemas.microsoft.com/office/drawing/2014/main" id="{DDC44928-F60E-46E1-9D0F-9634C0C742F8}"/>
              </a:ext>
            </a:extLst>
          </p:cNvPr>
          <p:cNvSpPr txBox="1"/>
          <p:nvPr/>
        </p:nvSpPr>
        <p:spPr>
          <a:xfrm>
            <a:off x="4697166" y="1593702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" name="Google Shape;117;p17">
            <a:extLst>
              <a:ext uri="{FF2B5EF4-FFF2-40B4-BE49-F238E27FC236}">
                <a16:creationId xmlns:a16="http://schemas.microsoft.com/office/drawing/2014/main" id="{30DD3256-67BA-4F0B-914F-1589E876082E}"/>
              </a:ext>
            </a:extLst>
          </p:cNvPr>
          <p:cNvSpPr/>
          <p:nvPr/>
        </p:nvSpPr>
        <p:spPr>
          <a:xfrm>
            <a:off x="4864121" y="2330082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 + React =&gt; JS,HTML,CSS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" name="Google Shape;118;p17">
            <a:extLst>
              <a:ext uri="{FF2B5EF4-FFF2-40B4-BE49-F238E27FC236}">
                <a16:creationId xmlns:a16="http://schemas.microsoft.com/office/drawing/2014/main" id="{6CBDC717-ACA4-4F96-8AFE-444763F3E467}"/>
              </a:ext>
            </a:extLst>
          </p:cNvPr>
          <p:cNvCxnSpPr/>
          <p:nvPr/>
        </p:nvCxnSpPr>
        <p:spPr>
          <a:xfrm flipH="1">
            <a:off x="4359871" y="249870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102;p17">
            <a:extLst>
              <a:ext uri="{FF2B5EF4-FFF2-40B4-BE49-F238E27FC236}">
                <a16:creationId xmlns:a16="http://schemas.microsoft.com/office/drawing/2014/main" id="{71943C41-5DC5-48F5-8003-83AA624DCA92}"/>
              </a:ext>
            </a:extLst>
          </p:cNvPr>
          <p:cNvSpPr/>
          <p:nvPr/>
        </p:nvSpPr>
        <p:spPr>
          <a:xfrm>
            <a:off x="4226121" y="2734081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Обработка данных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109;p17">
            <a:extLst>
              <a:ext uri="{FF2B5EF4-FFF2-40B4-BE49-F238E27FC236}">
                <a16:creationId xmlns:a16="http://schemas.microsoft.com/office/drawing/2014/main" id="{E59D5CAE-1686-4206-8887-96A27288A0A5}"/>
              </a:ext>
            </a:extLst>
          </p:cNvPr>
          <p:cNvSpPr/>
          <p:nvPr/>
        </p:nvSpPr>
        <p:spPr>
          <a:xfrm>
            <a:off x="4850071" y="310110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Нейросеть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базе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Brain.js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E87DD6A6-5CF3-4C2C-B73F-1282D94572F5}"/>
              </a:ext>
            </a:extLst>
          </p:cNvPr>
          <p:cNvCxnSpPr>
            <a:cxnSpLocks/>
          </p:cNvCxnSpPr>
          <p:nvPr/>
        </p:nvCxnSpPr>
        <p:spPr>
          <a:xfrm>
            <a:off x="4359871" y="3165557"/>
            <a:ext cx="0" cy="565463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1;p17">
            <a:extLst>
              <a:ext uri="{FF2B5EF4-FFF2-40B4-BE49-F238E27FC236}">
                <a16:creationId xmlns:a16="http://schemas.microsoft.com/office/drawing/2014/main" id="{1DD3BE1B-DD15-4323-9A19-7DCAB3AE60A4}"/>
              </a:ext>
            </a:extLst>
          </p:cNvPr>
          <p:cNvCxnSpPr/>
          <p:nvPr/>
        </p:nvCxnSpPr>
        <p:spPr>
          <a:xfrm flipH="1">
            <a:off x="4359871" y="325915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11;p17">
            <a:extLst>
              <a:ext uri="{FF2B5EF4-FFF2-40B4-BE49-F238E27FC236}">
                <a16:creationId xmlns:a16="http://schemas.microsoft.com/office/drawing/2014/main" id="{CA8AF2A0-B859-4AAB-A399-3B851A002EFB}"/>
              </a:ext>
            </a:extLst>
          </p:cNvPr>
          <p:cNvCxnSpPr/>
          <p:nvPr/>
        </p:nvCxnSpPr>
        <p:spPr>
          <a:xfrm flipH="1">
            <a:off x="4345566" y="359978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109;p17">
            <a:extLst>
              <a:ext uri="{FF2B5EF4-FFF2-40B4-BE49-F238E27FC236}">
                <a16:creationId xmlns:a16="http://schemas.microsoft.com/office/drawing/2014/main" id="{31BA69E6-18A0-4294-8CA3-1C010D22221D}"/>
              </a:ext>
            </a:extLst>
          </p:cNvPr>
          <p:cNvSpPr/>
          <p:nvPr/>
        </p:nvSpPr>
        <p:spPr>
          <a:xfrm>
            <a:off x="4864121" y="341043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Датасет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с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kaggle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2;p17">
            <a:extLst>
              <a:ext uri="{FF2B5EF4-FFF2-40B4-BE49-F238E27FC236}">
                <a16:creationId xmlns:a16="http://schemas.microsoft.com/office/drawing/2014/main" id="{9AB8494E-67BB-4129-A294-1A004EF16C54}"/>
              </a:ext>
            </a:extLst>
          </p:cNvPr>
          <p:cNvSpPr/>
          <p:nvPr/>
        </p:nvSpPr>
        <p:spPr>
          <a:xfrm>
            <a:off x="281393" y="4085934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Контроль версий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" name="Google Shape;109;p17">
            <a:extLst>
              <a:ext uri="{FF2B5EF4-FFF2-40B4-BE49-F238E27FC236}">
                <a16:creationId xmlns:a16="http://schemas.microsoft.com/office/drawing/2014/main" id="{DD3376E9-29E5-45DC-A221-A70155F950A4}"/>
              </a:ext>
            </a:extLst>
          </p:cNvPr>
          <p:cNvSpPr/>
          <p:nvPr/>
        </p:nvSpPr>
        <p:spPr>
          <a:xfrm>
            <a:off x="905343" y="4452960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Fork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" name="Google Shape;110;p17">
            <a:extLst>
              <a:ext uri="{FF2B5EF4-FFF2-40B4-BE49-F238E27FC236}">
                <a16:creationId xmlns:a16="http://schemas.microsoft.com/office/drawing/2014/main" id="{D38A58C3-F1CE-4447-80FE-5F84A951022A}"/>
              </a:ext>
            </a:extLst>
          </p:cNvPr>
          <p:cNvCxnSpPr>
            <a:cxnSpLocks/>
          </p:cNvCxnSpPr>
          <p:nvPr/>
        </p:nvCxnSpPr>
        <p:spPr>
          <a:xfrm>
            <a:off x="415143" y="4517410"/>
            <a:ext cx="0" cy="24487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111;p17">
            <a:extLst>
              <a:ext uri="{FF2B5EF4-FFF2-40B4-BE49-F238E27FC236}">
                <a16:creationId xmlns:a16="http://schemas.microsoft.com/office/drawing/2014/main" id="{162B853B-C6FC-41B9-9E81-B6E01FA81A75}"/>
              </a:ext>
            </a:extLst>
          </p:cNvPr>
          <p:cNvCxnSpPr/>
          <p:nvPr/>
        </p:nvCxnSpPr>
        <p:spPr>
          <a:xfrm flipH="1">
            <a:off x="415143" y="4611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532AD47-141E-47F0-A23A-3CBE301A80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endParaRPr lang="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Реализация приложения-компаньона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98131" y="1538947"/>
            <a:ext cx="655516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Использованные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инструменты для приложения-компаньона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33681" y="2040060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13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>
            <a:off x="429431" y="2075610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29431" y="221563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16720" y="12416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33681" y="233438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Fili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14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29431" y="2503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933681" y="2679910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15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933681" y="299244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16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29431" y="2501760"/>
            <a:ext cx="0" cy="116212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29431" y="2837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29431" y="31416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29431" y="3444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933681" y="3330511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 Bluetooth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17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9;p17">
            <a:extLst>
              <a:ext uri="{FF2B5EF4-FFF2-40B4-BE49-F238E27FC236}">
                <a16:creationId xmlns:a16="http://schemas.microsoft.com/office/drawing/2014/main" id="{80E85BD3-8378-48A4-BD94-A9F9EE173C6D}"/>
              </a:ext>
            </a:extLst>
          </p:cNvPr>
          <p:cNvSpPr/>
          <p:nvPr/>
        </p:nvSpPr>
        <p:spPr>
          <a:xfrm>
            <a:off x="4104331" y="2049138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Ant Design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18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 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" name="Google Shape;112;p17">
            <a:extLst>
              <a:ext uri="{FF2B5EF4-FFF2-40B4-BE49-F238E27FC236}">
                <a16:creationId xmlns:a16="http://schemas.microsoft.com/office/drawing/2014/main" id="{4846989F-5253-498E-BCEE-080FBCEDCD32}"/>
              </a:ext>
            </a:extLst>
          </p:cNvPr>
          <p:cNvCxnSpPr/>
          <p:nvPr/>
        </p:nvCxnSpPr>
        <p:spPr>
          <a:xfrm flipH="1">
            <a:off x="3669782" y="2207488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2;p17">
            <a:extLst>
              <a:ext uri="{FF2B5EF4-FFF2-40B4-BE49-F238E27FC236}">
                <a16:creationId xmlns:a16="http://schemas.microsoft.com/office/drawing/2014/main" id="{2B723A09-EF3D-4F9C-BFAB-8810AF3CAEDD}"/>
              </a:ext>
            </a:extLst>
          </p:cNvPr>
          <p:cNvCxnSpPr/>
          <p:nvPr/>
        </p:nvCxnSpPr>
        <p:spPr>
          <a:xfrm flipH="1">
            <a:off x="3669782" y="2510838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09;p17">
            <a:extLst>
              <a:ext uri="{FF2B5EF4-FFF2-40B4-BE49-F238E27FC236}">
                <a16:creationId xmlns:a16="http://schemas.microsoft.com/office/drawing/2014/main" id="{58DF2B53-E5AA-42F3-BDBB-B6718BC5F430}"/>
              </a:ext>
            </a:extLst>
          </p:cNvPr>
          <p:cNvSpPr/>
          <p:nvPr/>
        </p:nvSpPr>
        <p:spPr>
          <a:xfrm>
            <a:off x="4104331" y="240116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Webpack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19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2BA29283-991E-45AB-8388-6D3D069D759B}"/>
              </a:ext>
            </a:extLst>
          </p:cNvPr>
          <p:cNvCxnSpPr/>
          <p:nvPr/>
        </p:nvCxnSpPr>
        <p:spPr>
          <a:xfrm flipH="1">
            <a:off x="3669782" y="2828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09;p17">
            <a:extLst>
              <a:ext uri="{FF2B5EF4-FFF2-40B4-BE49-F238E27FC236}">
                <a16:creationId xmlns:a16="http://schemas.microsoft.com/office/drawing/2014/main" id="{4CC58C26-0668-41E5-8846-92B3A24DCC42}"/>
              </a:ext>
            </a:extLst>
          </p:cNvPr>
          <p:cNvSpPr/>
          <p:nvPr/>
        </p:nvSpPr>
        <p:spPr>
          <a:xfrm>
            <a:off x="4104331" y="3010699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" name="Google Shape;112;p17">
            <a:extLst>
              <a:ext uri="{FF2B5EF4-FFF2-40B4-BE49-F238E27FC236}">
                <a16:creationId xmlns:a16="http://schemas.microsoft.com/office/drawing/2014/main" id="{98594371-3C6F-4359-B5DA-AC72728E8309}"/>
              </a:ext>
            </a:extLst>
          </p:cNvPr>
          <p:cNvCxnSpPr/>
          <p:nvPr/>
        </p:nvCxnSpPr>
        <p:spPr>
          <a:xfrm flipH="1">
            <a:off x="3669782" y="31690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12;p17">
            <a:extLst>
              <a:ext uri="{FF2B5EF4-FFF2-40B4-BE49-F238E27FC236}">
                <a16:creationId xmlns:a16="http://schemas.microsoft.com/office/drawing/2014/main" id="{DBC556AA-FA14-4445-83B0-F15D03E893A5}"/>
              </a:ext>
            </a:extLst>
          </p:cNvPr>
          <p:cNvCxnSpPr/>
          <p:nvPr/>
        </p:nvCxnSpPr>
        <p:spPr>
          <a:xfrm flipH="1">
            <a:off x="3669782" y="34723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109;p17">
            <a:extLst>
              <a:ext uri="{FF2B5EF4-FFF2-40B4-BE49-F238E27FC236}">
                <a16:creationId xmlns:a16="http://schemas.microsoft.com/office/drawing/2014/main" id="{48C7AEB2-BBB9-40F7-B5CD-0ABA47487AE9}"/>
              </a:ext>
            </a:extLst>
          </p:cNvPr>
          <p:cNvSpPr/>
          <p:nvPr/>
        </p:nvSpPr>
        <p:spPr>
          <a:xfrm>
            <a:off x="4104331" y="332028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React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22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Google Shape;109;p17">
            <a:extLst>
              <a:ext uri="{FF2B5EF4-FFF2-40B4-BE49-F238E27FC236}">
                <a16:creationId xmlns:a16="http://schemas.microsoft.com/office/drawing/2014/main" id="{1970A77D-22EF-4692-A4EB-36C91BDA3A2E}"/>
              </a:ext>
            </a:extLst>
          </p:cNvPr>
          <p:cNvSpPr/>
          <p:nvPr/>
        </p:nvSpPr>
        <p:spPr>
          <a:xfrm>
            <a:off x="4104331" y="2693238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" name="Google Shape;110;p17">
            <a:extLst>
              <a:ext uri="{FF2B5EF4-FFF2-40B4-BE49-F238E27FC236}">
                <a16:creationId xmlns:a16="http://schemas.microsoft.com/office/drawing/2014/main" id="{E6FFC285-1250-4A23-ADC3-4407167B4925}"/>
              </a:ext>
            </a:extLst>
          </p:cNvPr>
          <p:cNvCxnSpPr>
            <a:cxnSpLocks/>
          </p:cNvCxnSpPr>
          <p:nvPr/>
        </p:nvCxnSpPr>
        <p:spPr>
          <a:xfrm flipH="1">
            <a:off x="3669782" y="2059705"/>
            <a:ext cx="3187" cy="160418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9A3C4A5-3717-4DAE-BA62-757CA7AA2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11201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758984-0F81-49ED-AC94-55BB59635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362" y="1328737"/>
            <a:ext cx="4867275" cy="248602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A79F6C-6A9B-483A-B3DD-3105AD98B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477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Нейросеть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A79F6C-6A9B-483A-B3DD-3105AD98B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endParaRPr lang="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15E44E-C3FE-4454-A0B2-4121835C5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912" y="1133974"/>
            <a:ext cx="2952750" cy="13144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56D82C-0599-4CBE-AB98-A3F0E8E17E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74" y="2933201"/>
            <a:ext cx="3552825" cy="107632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025DA3F-FC84-4F4F-9EB7-F125E6E624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5776" y="895408"/>
            <a:ext cx="3552825" cy="17764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341D09-752D-47C2-AE81-A3A916639C42}"/>
              </a:ext>
            </a:extLst>
          </p:cNvPr>
          <p:cNvSpPr txBox="1"/>
          <p:nvPr/>
        </p:nvSpPr>
        <p:spPr>
          <a:xfrm>
            <a:off x="5571713" y="3107750"/>
            <a:ext cx="19209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 50% правильных предсказаний среди стимулов</a:t>
            </a:r>
          </a:p>
        </p:txBody>
      </p:sp>
    </p:spTree>
    <p:extLst>
      <p:ext uri="{BB962C8B-B14F-4D97-AF65-F5344CB8AC3E}">
        <p14:creationId xmlns:p14="http://schemas.microsoft.com/office/powerpoint/2010/main" val="441581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Реализация устройства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 descr="Изображение выглядит как текст, цепь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D383F0F3-6DD1-40B4-B0DF-4694881C0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36992" y="1017498"/>
            <a:ext cx="2945700" cy="358246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4C9AFB-1934-440E-84CE-3C7162B60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110" y="1335882"/>
            <a:ext cx="3771283" cy="2886074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A82595E-B404-4B91-B949-19035845A2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45640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4C45B9-4A24-485C-854B-2C02EBFB7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1737" y="852496"/>
            <a:ext cx="4200525" cy="420052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C0FAED-00C7-455C-AF4E-A3510FA90B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71679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Корпус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C0FAED-00C7-455C-AF4E-A3510FA90B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17</a:t>
            </a:fld>
            <a:endParaRPr lang="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318407-D654-4F28-86E8-E7D238B72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49" y="1470980"/>
            <a:ext cx="4639340" cy="220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B4988B-616B-444C-A607-2AFE806D70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0778" y="967899"/>
            <a:ext cx="3288134" cy="33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52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Фактическая реализация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C0FAED-00C7-455C-AF4E-A3510FA90B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18</a:t>
            </a:fld>
            <a:endParaRPr lang="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D13D18-6870-4D06-9310-AB1E90FA0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70" y="1587054"/>
            <a:ext cx="2579346" cy="26261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6A9E10-E62B-4B70-A025-32D48C30EB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3966" y="1104440"/>
            <a:ext cx="2061272" cy="17144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DB724AA-585D-433C-AD4E-3DB830AA61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3966" y="2900133"/>
            <a:ext cx="2061272" cy="18264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9290C9-E83A-4F2F-97AB-BE5C6BA8B81F}"/>
              </a:ext>
            </a:extLst>
          </p:cNvPr>
          <p:cNvSpPr txBox="1"/>
          <p:nvPr/>
        </p:nvSpPr>
        <p:spPr>
          <a:xfrm>
            <a:off x="3586163" y="2357274"/>
            <a:ext cx="821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+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54431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Реализация прошивки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устройства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98131" y="1538947"/>
            <a:ext cx="655516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Использованные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инструменты для реализации прошивки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:</a:t>
            </a: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33681" y="2040060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Sequencer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>
            <a:cxnSpLocks/>
          </p:cNvCxnSpPr>
          <p:nvPr/>
        </p:nvCxnSpPr>
        <p:spPr>
          <a:xfrm>
            <a:off x="429431" y="2075610"/>
            <a:ext cx="0" cy="2196353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29431" y="221563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16720" y="12416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33681" y="233438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Time server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29431" y="2503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933681" y="2679910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Stm32_WPAN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933681" y="299244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HAL_pwr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29431" y="2501760"/>
            <a:ext cx="0" cy="116212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29431" y="2837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29431" y="31416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29431" y="3444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933681" y="3330511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HAL_adc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9A3C4A5-3717-4DAE-BA62-757CA7AA2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19</a:t>
            </a:fld>
            <a:endParaRPr lang="ru"/>
          </a:p>
        </p:txBody>
      </p:sp>
      <p:cxnSp>
        <p:nvCxnSpPr>
          <p:cNvPr id="39" name="Google Shape;111;p17">
            <a:extLst>
              <a:ext uri="{FF2B5EF4-FFF2-40B4-BE49-F238E27FC236}">
                <a16:creationId xmlns:a16="http://schemas.microsoft.com/office/drawing/2014/main" id="{A4D9086F-DD16-4FB7-972E-07ED4E73CCBD}"/>
              </a:ext>
            </a:extLst>
          </p:cNvPr>
          <p:cNvCxnSpPr/>
          <p:nvPr/>
        </p:nvCxnSpPr>
        <p:spPr>
          <a:xfrm flipH="1">
            <a:off x="429431" y="378246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112;p17">
            <a:extLst>
              <a:ext uri="{FF2B5EF4-FFF2-40B4-BE49-F238E27FC236}">
                <a16:creationId xmlns:a16="http://schemas.microsoft.com/office/drawing/2014/main" id="{200AA237-6606-4CBA-B298-D0DD300B8B45}"/>
              </a:ext>
            </a:extLst>
          </p:cNvPr>
          <p:cNvCxnSpPr/>
          <p:nvPr/>
        </p:nvCxnSpPr>
        <p:spPr>
          <a:xfrm flipH="1">
            <a:off x="429431" y="408611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109;p17">
            <a:extLst>
              <a:ext uri="{FF2B5EF4-FFF2-40B4-BE49-F238E27FC236}">
                <a16:creationId xmlns:a16="http://schemas.microsoft.com/office/drawing/2014/main" id="{BB05DAB7-D7DC-4D88-A52E-A8A945E276FE}"/>
              </a:ext>
            </a:extLst>
          </p:cNvPr>
          <p:cNvSpPr/>
          <p:nvPr/>
        </p:nvSpPr>
        <p:spPr>
          <a:xfrm>
            <a:off x="931970" y="363264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HAL_gpio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109;p17">
            <a:extLst>
              <a:ext uri="{FF2B5EF4-FFF2-40B4-BE49-F238E27FC236}">
                <a16:creationId xmlns:a16="http://schemas.microsoft.com/office/drawing/2014/main" id="{BC550FC1-C74A-4303-BE87-CE524AC0B3D3}"/>
              </a:ext>
            </a:extLst>
          </p:cNvPr>
          <p:cNvSpPr/>
          <p:nvPr/>
        </p:nvSpPr>
        <p:spPr>
          <a:xfrm>
            <a:off x="931970" y="392637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HAL_exti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38105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Структура презентации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10291" y="83094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Предметная область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1010291" y="112952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551266" y="910399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551266" y="10039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7"/>
          <p:cNvCxnSpPr/>
          <p:nvPr/>
        </p:nvCxnSpPr>
        <p:spPr>
          <a:xfrm flipH="1">
            <a:off x="551266" y="13076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551266" y="1611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7"/>
          <p:cNvSpPr/>
          <p:nvPr/>
        </p:nvSpPr>
        <p:spPr>
          <a:xfrm>
            <a:off x="1010291" y="1422949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Актуальность темы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8;p17">
            <a:extLst>
              <a:ext uri="{FF2B5EF4-FFF2-40B4-BE49-F238E27FC236}">
                <a16:creationId xmlns:a16="http://schemas.microsoft.com/office/drawing/2014/main" id="{E16E19E2-C03E-4EEF-B452-8D3AF37780C7}"/>
              </a:ext>
            </a:extLst>
          </p:cNvPr>
          <p:cNvSpPr/>
          <p:nvPr/>
        </p:nvSpPr>
        <p:spPr>
          <a:xfrm>
            <a:off x="1010291" y="174559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Цели и задачи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109;p17">
            <a:extLst>
              <a:ext uri="{FF2B5EF4-FFF2-40B4-BE49-F238E27FC236}">
                <a16:creationId xmlns:a16="http://schemas.microsoft.com/office/drawing/2014/main" id="{720F5AC8-2EEA-40B2-93D8-355FA85E61DB}"/>
              </a:ext>
            </a:extLst>
          </p:cNvPr>
          <p:cNvSpPr/>
          <p:nvPr/>
        </p:nvSpPr>
        <p:spPr>
          <a:xfrm>
            <a:off x="1010290" y="2044174"/>
            <a:ext cx="523309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400" dirty="0" err="1">
                <a:latin typeface="Roboto"/>
                <a:ea typeface="Roboto"/>
                <a:cs typeface="Roboto"/>
                <a:sym typeface="Roboto"/>
              </a:rPr>
              <a:t>уществующие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аналоги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551266" y="1825049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11;p17">
            <a:extLst>
              <a:ext uri="{FF2B5EF4-FFF2-40B4-BE49-F238E27FC236}">
                <a16:creationId xmlns:a16="http://schemas.microsoft.com/office/drawing/2014/main" id="{78F67FB6-A2DA-4037-B46D-F461EE9BC5D7}"/>
              </a:ext>
            </a:extLst>
          </p:cNvPr>
          <p:cNvCxnSpPr/>
          <p:nvPr/>
        </p:nvCxnSpPr>
        <p:spPr>
          <a:xfrm flipH="1">
            <a:off x="551266" y="19186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551266" y="2222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13;p17">
            <a:extLst>
              <a:ext uri="{FF2B5EF4-FFF2-40B4-BE49-F238E27FC236}">
                <a16:creationId xmlns:a16="http://schemas.microsoft.com/office/drawing/2014/main" id="{67F2E99D-C395-46CF-8448-A7F995616D0B}"/>
              </a:ext>
            </a:extLst>
          </p:cNvPr>
          <p:cNvCxnSpPr/>
          <p:nvPr/>
        </p:nvCxnSpPr>
        <p:spPr>
          <a:xfrm flipH="1">
            <a:off x="551266" y="25259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109;p17">
            <a:extLst>
              <a:ext uri="{FF2B5EF4-FFF2-40B4-BE49-F238E27FC236}">
                <a16:creationId xmlns:a16="http://schemas.microsoft.com/office/drawing/2014/main" id="{10567068-CAEC-46F0-953C-B02789B61FE7}"/>
              </a:ext>
            </a:extLst>
          </p:cNvPr>
          <p:cNvSpPr/>
          <p:nvPr/>
        </p:nvSpPr>
        <p:spPr>
          <a:xfrm>
            <a:off x="1010289" y="2702135"/>
            <a:ext cx="6753295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Я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зыки программирования, среды разработки, библиотеки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551266" y="2754124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551266" y="284772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112;p17">
            <a:extLst>
              <a:ext uri="{FF2B5EF4-FFF2-40B4-BE49-F238E27FC236}">
                <a16:creationId xmlns:a16="http://schemas.microsoft.com/office/drawing/2014/main" id="{80433D5A-2FD9-4F1F-A23E-55660AD439F3}"/>
              </a:ext>
            </a:extLst>
          </p:cNvPr>
          <p:cNvCxnSpPr/>
          <p:nvPr/>
        </p:nvCxnSpPr>
        <p:spPr>
          <a:xfrm flipH="1">
            <a:off x="551266" y="315137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551266" y="345502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108;p17">
            <a:extLst>
              <a:ext uri="{FF2B5EF4-FFF2-40B4-BE49-F238E27FC236}">
                <a16:creationId xmlns:a16="http://schemas.microsoft.com/office/drawing/2014/main" id="{E256A022-1F1E-4432-9557-FB0D97DBAC68}"/>
              </a:ext>
            </a:extLst>
          </p:cNvPr>
          <p:cNvSpPr/>
          <p:nvPr/>
        </p:nvSpPr>
        <p:spPr>
          <a:xfrm>
            <a:off x="1010288" y="4441263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551266" y="3674449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11;p17">
            <a:extLst>
              <a:ext uri="{FF2B5EF4-FFF2-40B4-BE49-F238E27FC236}">
                <a16:creationId xmlns:a16="http://schemas.microsoft.com/office/drawing/2014/main" id="{936763F6-6889-4D51-9855-927CC384EFB1}"/>
              </a:ext>
            </a:extLst>
          </p:cNvPr>
          <p:cNvCxnSpPr/>
          <p:nvPr/>
        </p:nvCxnSpPr>
        <p:spPr>
          <a:xfrm flipH="1">
            <a:off x="551266" y="37680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108;p17">
            <a:extLst>
              <a:ext uri="{FF2B5EF4-FFF2-40B4-BE49-F238E27FC236}">
                <a16:creationId xmlns:a16="http://schemas.microsoft.com/office/drawing/2014/main" id="{13F7D4F4-B323-4626-B56F-D505D3A24A8B}"/>
              </a:ext>
            </a:extLst>
          </p:cNvPr>
          <p:cNvSpPr/>
          <p:nvPr/>
        </p:nvSpPr>
        <p:spPr>
          <a:xfrm>
            <a:off x="1021416" y="4192843"/>
            <a:ext cx="608743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Р</a:t>
            </a:r>
            <a:r>
              <a:rPr lang="ru-RU" sz="1400" dirty="0" err="1">
                <a:latin typeface="Roboto"/>
                <a:ea typeface="Roboto"/>
                <a:cs typeface="Roboto"/>
                <a:sym typeface="Roboto"/>
              </a:rPr>
              <a:t>езультаты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ВКР, Дальнейшие пути работы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" name="Google Shape;108;p17">
            <a:extLst>
              <a:ext uri="{FF2B5EF4-FFF2-40B4-BE49-F238E27FC236}">
                <a16:creationId xmlns:a16="http://schemas.microsoft.com/office/drawing/2014/main" id="{D7DE2D76-0E0E-411B-AED1-C89DB3187F40}"/>
              </a:ext>
            </a:extLst>
          </p:cNvPr>
          <p:cNvSpPr/>
          <p:nvPr/>
        </p:nvSpPr>
        <p:spPr>
          <a:xfrm>
            <a:off x="1010291" y="236929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Функциональное требования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" name="Google Shape;110;p17">
            <a:extLst>
              <a:ext uri="{FF2B5EF4-FFF2-40B4-BE49-F238E27FC236}">
                <a16:creationId xmlns:a16="http://schemas.microsoft.com/office/drawing/2014/main" id="{63B84704-B8AB-4C0B-B8A0-97CC43AFEFAB}"/>
              </a:ext>
            </a:extLst>
          </p:cNvPr>
          <p:cNvCxnSpPr>
            <a:cxnSpLocks/>
          </p:cNvCxnSpPr>
          <p:nvPr/>
        </p:nvCxnSpPr>
        <p:spPr>
          <a:xfrm>
            <a:off x="551266" y="3952775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111;p17">
            <a:extLst>
              <a:ext uri="{FF2B5EF4-FFF2-40B4-BE49-F238E27FC236}">
                <a16:creationId xmlns:a16="http://schemas.microsoft.com/office/drawing/2014/main" id="{06FE8E9E-29C2-4423-B7EA-599D6C3480AC}"/>
              </a:ext>
            </a:extLst>
          </p:cNvPr>
          <p:cNvCxnSpPr/>
          <p:nvPr/>
        </p:nvCxnSpPr>
        <p:spPr>
          <a:xfrm flipH="1">
            <a:off x="551266" y="404637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110;p17">
            <a:extLst>
              <a:ext uri="{FF2B5EF4-FFF2-40B4-BE49-F238E27FC236}">
                <a16:creationId xmlns:a16="http://schemas.microsoft.com/office/drawing/2014/main" id="{23D665E0-675A-4BDD-A678-9580E981A733}"/>
              </a:ext>
            </a:extLst>
          </p:cNvPr>
          <p:cNvCxnSpPr>
            <a:cxnSpLocks/>
          </p:cNvCxnSpPr>
          <p:nvPr/>
        </p:nvCxnSpPr>
        <p:spPr>
          <a:xfrm>
            <a:off x="551266" y="4231101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111;p17">
            <a:extLst>
              <a:ext uri="{FF2B5EF4-FFF2-40B4-BE49-F238E27FC236}">
                <a16:creationId xmlns:a16="http://schemas.microsoft.com/office/drawing/2014/main" id="{98D0285B-A91B-4203-A8EB-00B03027B002}"/>
              </a:ext>
            </a:extLst>
          </p:cNvPr>
          <p:cNvCxnSpPr/>
          <p:nvPr/>
        </p:nvCxnSpPr>
        <p:spPr>
          <a:xfrm flipH="1">
            <a:off x="551266" y="432470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110;p17">
            <a:extLst>
              <a:ext uri="{FF2B5EF4-FFF2-40B4-BE49-F238E27FC236}">
                <a16:creationId xmlns:a16="http://schemas.microsoft.com/office/drawing/2014/main" id="{ECC49962-92E9-46CB-B878-C89BD097C890}"/>
              </a:ext>
            </a:extLst>
          </p:cNvPr>
          <p:cNvCxnSpPr>
            <a:cxnSpLocks/>
          </p:cNvCxnSpPr>
          <p:nvPr/>
        </p:nvCxnSpPr>
        <p:spPr>
          <a:xfrm>
            <a:off x="551266" y="4509427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111;p17">
            <a:extLst>
              <a:ext uri="{FF2B5EF4-FFF2-40B4-BE49-F238E27FC236}">
                <a16:creationId xmlns:a16="http://schemas.microsoft.com/office/drawing/2014/main" id="{708C52FC-A62E-4E5E-8B24-CE93078C860B}"/>
              </a:ext>
            </a:extLst>
          </p:cNvPr>
          <p:cNvCxnSpPr/>
          <p:nvPr/>
        </p:nvCxnSpPr>
        <p:spPr>
          <a:xfrm flipH="1">
            <a:off x="551266" y="46030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110;p17">
            <a:extLst>
              <a:ext uri="{FF2B5EF4-FFF2-40B4-BE49-F238E27FC236}">
                <a16:creationId xmlns:a16="http://schemas.microsoft.com/office/drawing/2014/main" id="{66B78319-B024-4D88-B25B-0EE71ABAB088}"/>
              </a:ext>
            </a:extLst>
          </p:cNvPr>
          <p:cNvCxnSpPr>
            <a:cxnSpLocks/>
          </p:cNvCxnSpPr>
          <p:nvPr/>
        </p:nvCxnSpPr>
        <p:spPr>
          <a:xfrm>
            <a:off x="551266" y="3813501"/>
            <a:ext cx="0" cy="898402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108;p17">
            <a:extLst>
              <a:ext uri="{FF2B5EF4-FFF2-40B4-BE49-F238E27FC236}">
                <a16:creationId xmlns:a16="http://schemas.microsoft.com/office/drawing/2014/main" id="{5746381F-86C9-46C9-8E8D-B4BC25055143}"/>
              </a:ext>
            </a:extLst>
          </p:cNvPr>
          <p:cNvSpPr/>
          <p:nvPr/>
        </p:nvSpPr>
        <p:spPr>
          <a:xfrm>
            <a:off x="1021416" y="3596321"/>
            <a:ext cx="692957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Реализация прошивки устройства, работа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Bluetooth</a:t>
            </a: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108;p17">
            <a:extLst>
              <a:ext uri="{FF2B5EF4-FFF2-40B4-BE49-F238E27FC236}">
                <a16:creationId xmlns:a16="http://schemas.microsoft.com/office/drawing/2014/main" id="{200A4A02-5F37-4053-8F5B-A943E14F47C6}"/>
              </a:ext>
            </a:extLst>
          </p:cNvPr>
          <p:cNvSpPr/>
          <p:nvPr/>
        </p:nvSpPr>
        <p:spPr>
          <a:xfrm>
            <a:off x="1010288" y="2999799"/>
            <a:ext cx="5974943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Реализация приложения компаньона, архитектура, нейросеть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108;p17">
            <a:extLst>
              <a:ext uri="{FF2B5EF4-FFF2-40B4-BE49-F238E27FC236}">
                <a16:creationId xmlns:a16="http://schemas.microsoft.com/office/drawing/2014/main" id="{4A621896-D3AD-4434-BAD6-5D0F4B3BE648}"/>
              </a:ext>
            </a:extLst>
          </p:cNvPr>
          <p:cNvSpPr/>
          <p:nvPr/>
        </p:nvSpPr>
        <p:spPr>
          <a:xfrm>
            <a:off x="1010288" y="3281286"/>
            <a:ext cx="652465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Реализация устройства, архитектура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корпус, фактическая реализация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3C09867-3ED0-4DF2-9CC8-80B597BB49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</a:t>
            </a:fld>
            <a:endParaRPr lang="ru"/>
          </a:p>
        </p:txBody>
      </p:sp>
      <p:sp>
        <p:nvSpPr>
          <p:cNvPr id="45" name="Google Shape;108;p17">
            <a:extLst>
              <a:ext uri="{FF2B5EF4-FFF2-40B4-BE49-F238E27FC236}">
                <a16:creationId xmlns:a16="http://schemas.microsoft.com/office/drawing/2014/main" id="{BB9EE093-CDE6-4C91-BDC9-64B1FF901BCB}"/>
              </a:ext>
            </a:extLst>
          </p:cNvPr>
          <p:cNvSpPr/>
          <p:nvPr/>
        </p:nvSpPr>
        <p:spPr>
          <a:xfrm>
            <a:off x="1010294" y="3897607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51818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Работа </a:t>
            </a:r>
            <a:r>
              <a:rPr lang="en-US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Bluetooth</a:t>
            </a:r>
            <a:endParaRPr lang="ru-RU" sz="3000" b="1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A79F6C-6A9B-483A-B3DD-3105AD98B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20</a:t>
            </a:fld>
            <a:endParaRPr lang="ru"/>
          </a:p>
        </p:txBody>
      </p:sp>
      <p:sp>
        <p:nvSpPr>
          <p:cNvPr id="8" name="Google Shape;103;p17">
            <a:extLst>
              <a:ext uri="{FF2B5EF4-FFF2-40B4-BE49-F238E27FC236}">
                <a16:creationId xmlns:a16="http://schemas.microsoft.com/office/drawing/2014/main" id="{25829377-14D4-448E-9F6D-824265009C8D}"/>
              </a:ext>
            </a:extLst>
          </p:cNvPr>
          <p:cNvSpPr/>
          <p:nvPr/>
        </p:nvSpPr>
        <p:spPr>
          <a:xfrm>
            <a:off x="1071561" y="1693068"/>
            <a:ext cx="3500439" cy="133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Профиль Батареи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характеристики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0x1802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значения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0x2A37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Доступ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Notify, Read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Объем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байта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8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103;p17">
            <a:extLst>
              <a:ext uri="{FF2B5EF4-FFF2-40B4-BE49-F238E27FC236}">
                <a16:creationId xmlns:a16="http://schemas.microsoft.com/office/drawing/2014/main" id="{43E9427D-49FE-4E22-AD30-2FC23290E846}"/>
              </a:ext>
            </a:extLst>
          </p:cNvPr>
          <p:cNvSpPr/>
          <p:nvPr/>
        </p:nvSpPr>
        <p:spPr>
          <a:xfrm>
            <a:off x="4693444" y="1693068"/>
            <a:ext cx="3500439" cy="133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Профиль ЭЭГ (ЭЦГ)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характеристики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0x180F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значения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0x2A19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Доступ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Read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Объем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байта</a:t>
            </a:r>
          </a:p>
        </p:txBody>
      </p:sp>
    </p:spTree>
    <p:extLst>
      <p:ext uri="{BB962C8B-B14F-4D97-AF65-F5344CB8AC3E}">
        <p14:creationId xmlns:p14="http://schemas.microsoft.com/office/powerpoint/2010/main" val="3383656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Демонстрация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A507880-ACB7-42CE-865B-48B7B704E3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21</a:t>
            </a:fld>
            <a:endParaRPr lang="ru"/>
          </a:p>
        </p:txBody>
      </p:sp>
      <p:pic>
        <p:nvPicPr>
          <p:cNvPr id="4" name="Мультимедиа в Интернете 3" title="finaldemo">
            <a:hlinkClick r:id="" action="ppaction://media"/>
            <a:extLst>
              <a:ext uri="{FF2B5EF4-FFF2-40B4-BE49-F238E27FC236}">
                <a16:creationId xmlns:a16="http://schemas.microsoft.com/office/drawing/2014/main" id="{9B56E642-1C7C-4614-8ED9-A79ADF938B0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428315" y="928519"/>
            <a:ext cx="6287370" cy="341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2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Результаты ВКР 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1081915" y="928520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Устройство  (с нюансом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)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606190" y="102344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1074771" y="1674642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Приложение компаньон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(с нюансом)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606191" y="176956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89;p16">
            <a:extLst>
              <a:ext uri="{FF2B5EF4-FFF2-40B4-BE49-F238E27FC236}">
                <a16:creationId xmlns:a16="http://schemas.microsoft.com/office/drawing/2014/main" id="{7A6CB6CB-2628-4CA2-B6DF-9A28B7809A64}"/>
              </a:ext>
            </a:extLst>
          </p:cNvPr>
          <p:cNvSpPr/>
          <p:nvPr/>
        </p:nvSpPr>
        <p:spPr>
          <a:xfrm>
            <a:off x="606115" y="137656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86;p16">
            <a:extLst>
              <a:ext uri="{FF2B5EF4-FFF2-40B4-BE49-F238E27FC236}">
                <a16:creationId xmlns:a16="http://schemas.microsoft.com/office/drawing/2014/main" id="{994B4A44-C9C9-4F74-800C-466FBAF75404}"/>
              </a:ext>
            </a:extLst>
          </p:cNvPr>
          <p:cNvSpPr txBox="1"/>
          <p:nvPr/>
        </p:nvSpPr>
        <p:spPr>
          <a:xfrm>
            <a:off x="1081915" y="1299990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Прошивка на устройство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91;p16">
            <a:extLst>
              <a:ext uri="{FF2B5EF4-FFF2-40B4-BE49-F238E27FC236}">
                <a16:creationId xmlns:a16="http://schemas.microsoft.com/office/drawing/2014/main" id="{2E7E7E83-9095-42A1-8C74-D98B63EFC7D6}"/>
              </a:ext>
            </a:extLst>
          </p:cNvPr>
          <p:cNvSpPr/>
          <p:nvPr/>
        </p:nvSpPr>
        <p:spPr>
          <a:xfrm>
            <a:off x="602180" y="210590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90;p16">
            <a:extLst>
              <a:ext uri="{FF2B5EF4-FFF2-40B4-BE49-F238E27FC236}">
                <a16:creationId xmlns:a16="http://schemas.microsoft.com/office/drawing/2014/main" id="{C93C5936-4E37-4FED-B11D-4AFE287AFCAB}"/>
              </a:ext>
            </a:extLst>
          </p:cNvPr>
          <p:cNvSpPr txBox="1"/>
          <p:nvPr/>
        </p:nvSpPr>
        <p:spPr>
          <a:xfrm>
            <a:off x="1081915" y="2022450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ВКР, техническая документация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80;p16">
            <a:extLst>
              <a:ext uri="{FF2B5EF4-FFF2-40B4-BE49-F238E27FC236}">
                <a16:creationId xmlns:a16="http://schemas.microsoft.com/office/drawing/2014/main" id="{EA8B45B9-1D1C-4EB0-877F-428915D091AB}"/>
              </a:ext>
            </a:extLst>
          </p:cNvPr>
          <p:cNvSpPr txBox="1"/>
          <p:nvPr/>
        </p:nvSpPr>
        <p:spPr>
          <a:xfrm>
            <a:off x="550782" y="23872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Дальнейшие пути работы</a:t>
            </a:r>
          </a:p>
        </p:txBody>
      </p:sp>
      <p:cxnSp>
        <p:nvCxnSpPr>
          <p:cNvPr id="15" name="Google Shape;82;p16">
            <a:extLst>
              <a:ext uri="{FF2B5EF4-FFF2-40B4-BE49-F238E27FC236}">
                <a16:creationId xmlns:a16="http://schemas.microsoft.com/office/drawing/2014/main" id="{6E6CFAE5-5991-4708-A682-481F88000488}"/>
              </a:ext>
            </a:extLst>
          </p:cNvPr>
          <p:cNvCxnSpPr>
            <a:endCxn id="18" idx="2"/>
          </p:cNvCxnSpPr>
          <p:nvPr/>
        </p:nvCxnSpPr>
        <p:spPr>
          <a:xfrm>
            <a:off x="-24574" y="2990770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83;p16">
            <a:extLst>
              <a:ext uri="{FF2B5EF4-FFF2-40B4-BE49-F238E27FC236}">
                <a16:creationId xmlns:a16="http://schemas.microsoft.com/office/drawing/2014/main" id="{914909D0-F6CA-4EC0-BEB8-FC00F25E7508}"/>
              </a:ext>
            </a:extLst>
          </p:cNvPr>
          <p:cNvSpPr/>
          <p:nvPr/>
        </p:nvSpPr>
        <p:spPr>
          <a:xfrm>
            <a:off x="6885326" y="2853820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6;p16">
            <a:extLst>
              <a:ext uri="{FF2B5EF4-FFF2-40B4-BE49-F238E27FC236}">
                <a16:creationId xmlns:a16="http://schemas.microsoft.com/office/drawing/2014/main" id="{BB47FC89-07E5-42FA-80A9-285D2A271E7B}"/>
              </a:ext>
            </a:extLst>
          </p:cNvPr>
          <p:cNvSpPr txBox="1"/>
          <p:nvPr/>
        </p:nvSpPr>
        <p:spPr>
          <a:xfrm>
            <a:off x="1081431" y="3225291"/>
            <a:ext cx="7012438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асширить количество электродов, 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разобраться с аппаратными трудностями.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89;p16">
            <a:extLst>
              <a:ext uri="{FF2B5EF4-FFF2-40B4-BE49-F238E27FC236}">
                <a16:creationId xmlns:a16="http://schemas.microsoft.com/office/drawing/2014/main" id="{12AB8E11-FD6F-401F-996A-894A5A5043F9}"/>
              </a:ext>
            </a:extLst>
          </p:cNvPr>
          <p:cNvSpPr/>
          <p:nvPr/>
        </p:nvSpPr>
        <p:spPr>
          <a:xfrm>
            <a:off x="605706" y="332021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0;p16">
            <a:extLst>
              <a:ext uri="{FF2B5EF4-FFF2-40B4-BE49-F238E27FC236}">
                <a16:creationId xmlns:a16="http://schemas.microsoft.com/office/drawing/2014/main" id="{49E69D81-26AB-4151-BA4A-E41288396649}"/>
              </a:ext>
            </a:extLst>
          </p:cNvPr>
          <p:cNvSpPr txBox="1"/>
          <p:nvPr/>
        </p:nvSpPr>
        <p:spPr>
          <a:xfrm>
            <a:off x="1081431" y="3971413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Внедрить механизм обучения на основе считываемых данных, переобучения через интерфейс.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91;p16">
            <a:extLst>
              <a:ext uri="{FF2B5EF4-FFF2-40B4-BE49-F238E27FC236}">
                <a16:creationId xmlns:a16="http://schemas.microsoft.com/office/drawing/2014/main" id="{9A400D9C-4075-40F7-9695-F29FCDD64FF6}"/>
              </a:ext>
            </a:extLst>
          </p:cNvPr>
          <p:cNvSpPr/>
          <p:nvPr/>
        </p:nvSpPr>
        <p:spPr>
          <a:xfrm>
            <a:off x="605707" y="4066338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89;p16">
            <a:extLst>
              <a:ext uri="{FF2B5EF4-FFF2-40B4-BE49-F238E27FC236}">
                <a16:creationId xmlns:a16="http://schemas.microsoft.com/office/drawing/2014/main" id="{6F08CAF5-DB70-4E2E-9CF5-4DACE1152B69}"/>
              </a:ext>
            </a:extLst>
          </p:cNvPr>
          <p:cNvSpPr/>
          <p:nvPr/>
        </p:nvSpPr>
        <p:spPr>
          <a:xfrm>
            <a:off x="605631" y="3673331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6;p16">
            <a:extLst>
              <a:ext uri="{FF2B5EF4-FFF2-40B4-BE49-F238E27FC236}">
                <a16:creationId xmlns:a16="http://schemas.microsoft.com/office/drawing/2014/main" id="{CAB230A1-A3B2-4D1E-97E7-CBB5CEC7D299}"/>
              </a:ext>
            </a:extLst>
          </p:cNvPr>
          <p:cNvSpPr txBox="1"/>
          <p:nvPr/>
        </p:nvSpPr>
        <p:spPr>
          <a:xfrm>
            <a:off x="1081431" y="3596761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Внедрить интерфейс фильтров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01D7222-B73A-4BCC-B384-758C21AF7A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22</a:t>
            </a:fld>
            <a:endParaRPr lang="ru"/>
          </a:p>
        </p:txBody>
      </p:sp>
      <p:sp>
        <p:nvSpPr>
          <p:cNvPr id="25" name="Google Shape;90;p16">
            <a:extLst>
              <a:ext uri="{FF2B5EF4-FFF2-40B4-BE49-F238E27FC236}">
                <a16:creationId xmlns:a16="http://schemas.microsoft.com/office/drawing/2014/main" id="{A13AC3C8-4D2A-4DA2-934C-B3187E82D17F}"/>
              </a:ext>
            </a:extLst>
          </p:cNvPr>
          <p:cNvSpPr txBox="1"/>
          <p:nvPr/>
        </p:nvSpPr>
        <p:spPr>
          <a:xfrm>
            <a:off x="992975" y="4409906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90;p16">
            <a:extLst>
              <a:ext uri="{FF2B5EF4-FFF2-40B4-BE49-F238E27FC236}">
                <a16:creationId xmlns:a16="http://schemas.microsoft.com/office/drawing/2014/main" id="{C3175DD1-5F0D-4C7B-886F-32E92423DA4C}"/>
              </a:ext>
            </a:extLst>
          </p:cNvPr>
          <p:cNvSpPr txBox="1"/>
          <p:nvPr/>
        </p:nvSpPr>
        <p:spPr>
          <a:xfrm>
            <a:off x="1077904" y="4292781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Интегрировать 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Python </a:t>
            </a: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доступа к библиотекам обработки данных</a:t>
            </a: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91;p16">
            <a:extLst>
              <a:ext uri="{FF2B5EF4-FFF2-40B4-BE49-F238E27FC236}">
                <a16:creationId xmlns:a16="http://schemas.microsoft.com/office/drawing/2014/main" id="{18FCE304-98A7-4CE9-B289-C49F371C831B}"/>
              </a:ext>
            </a:extLst>
          </p:cNvPr>
          <p:cNvSpPr/>
          <p:nvPr/>
        </p:nvSpPr>
        <p:spPr>
          <a:xfrm>
            <a:off x="602180" y="438770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971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P300 evoked potentials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aksioma.org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https://aksioma.org/brainloop/bci_p300.html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NEURALINK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NEURALINK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https://neuralink.com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О НЕЙРОЧАТ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ООО «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Нейрочат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»,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http://neurochat.pro/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BRAINBIT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ООО "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НейроМД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",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https://brainbit.com/ru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Brainreader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Brainreader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https://brainreader.net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6231524-AC2A-4F64-97F7-B0C483567E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86955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Eagle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Autodesk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https://www.autodesk.com/products/eagle/overview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КОМПАС-3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D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ООО «АСКОН - Системы проектирования»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https://kompas.ru/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Integrated Development Environment for STM32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STMicroelectronics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https://www.st.com/en/development-tools/stm32cubeide.html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Предобработка ЭЭГ сигнала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cmi.to,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https://cmi.to/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предобработка-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ээг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-сигнала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Open-source Python package for exploring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MNE Developer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https://mne.tools/stable/index.html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006225F-2C49-4688-8A5D-A8BFAEA3C2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2140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11.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Muse EEG Headset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InteraXon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https://choosemuse.com/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12.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/>
              <a:t>Emotiv</a:t>
            </a:r>
            <a:r>
              <a:rPr lang="en-US" dirty="0"/>
              <a:t> EPOC EEG headset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EMOTIV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https://www.emotiv.com/epoc/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13.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https://www.amcharts.com/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14.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Fili.js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Individual contributors,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https://github.com/markert/fili.js/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5.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by Matt Holt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https://www.papaparse.com/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5806167-BDD6-432F-98B0-802F8DBC3A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49550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Brain.js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https://brain.js.org/#/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802000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Web Bluetooth API 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Mozilla and individual contributors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– Режим доступа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https://developer.mozilla.org/en-US/docs/Web/API/Web_Bluetooth_API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6" y="2497814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Ant Design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XTech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https://ant.design/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Webpack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Webpack,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https://webpack.js.org/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20.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https://babeljs.io/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986D6CF-D3E1-4903-A659-A90358E619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28962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 API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OpenJS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Foundation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https://www.electronjs.org/docs/api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1015624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22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React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Facebook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https://ru.reactjs.org/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986D6CF-D3E1-4903-A659-A90358E619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27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972858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46805"/>
            <a:ext cx="9144000" cy="685230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2"/>
          <p:cNvSpPr txBox="1"/>
          <p:nvPr/>
        </p:nvSpPr>
        <p:spPr>
          <a:xfrm>
            <a:off x="2531550" y="3575097"/>
            <a:ext cx="4080900" cy="10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0D4AFB0-E5BD-4863-8E0D-F0FC78BA3C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28</a:t>
            </a:fld>
            <a:endParaRPr lang="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Предметная область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51266" y="1352376"/>
            <a:ext cx="5914586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Предполагается разработать устройство, предназначенное для ношения на голове, которое позволит снимать показания электрической активности головного мозга, передавать его на приложение компаньон, которое будет анализировать данные.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Для демонстрации корректной работы, будет реализован демонстрационный режим, который на основании поиска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p300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будет позволять пользователю вводить текст посредством устройства.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15409F1-854A-4E10-B80C-DCD6CA1E0E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08202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30460" y="1086383"/>
            <a:ext cx="6492300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Roboto"/>
                <a:ea typeface="Roboto"/>
                <a:cs typeface="Roboto"/>
                <a:sym typeface="Roboto"/>
              </a:rPr>
              <a:t>Bluetooth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технология беспроводной передачи данных, обеспечивает обмен информацией между устройствами на надёжной, недорогой, повсеместно доступной радиочастоте для ближней связи.</a:t>
            </a: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Roboto"/>
                <a:ea typeface="Roboto"/>
                <a:cs typeface="Roboto"/>
                <a:sym typeface="Roboto"/>
              </a:rPr>
              <a:t>P300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[1]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- это вызванный потенциал (ВП), специфический отклик мозга связанный с принятием решений и различением стимулов</a:t>
            </a: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Roboto"/>
                <a:ea typeface="Roboto"/>
                <a:cs typeface="Roboto"/>
                <a:sym typeface="Roboto"/>
              </a:rPr>
              <a:t>ЭЭГ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-  раздел электрофизиологии, изучающий закономерности суммарной электрической активности мозга, отводимой с поверхности кожи волосистой части головы, а также метод записи таких потенциалов.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Roboto"/>
                <a:ea typeface="Roboto"/>
                <a:cs typeface="Roboto"/>
                <a:sym typeface="Roboto"/>
              </a:rPr>
              <a:t>Инвазивный интерфейс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-  интерфейс вживленный в кору головного мозга.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0794F50-D06B-4ADB-AB90-F170263ADE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41340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4572000" y="1325381"/>
            <a:ext cx="4139849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Название компонента, как и в целом всех компонентов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нейронауках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, состоит из двух частей: P означает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positive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, 300 означает момент во времени, в котором присутствует компонент. То есть P300 означает положительный пик в окрестности 300-ймиллисекунды (может варьироваться от 250-й до 500-ймс).</a:t>
            </a:r>
            <a:endParaRPr lang="en-US" b="0" i="0" dirty="0">
              <a:solidFill>
                <a:srgbClr val="333333"/>
              </a:solidFill>
              <a:effectLst/>
              <a:latin typeface="Roboto" panose="020B0604020202020204" charset="0"/>
              <a:ea typeface="Roboto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0" dirty="0">
                <a:solidFill>
                  <a:srgbClr val="222222"/>
                </a:solidFill>
                <a:effectLst/>
                <a:latin typeface="Roboto" panose="020B0604020202020204" charset="0"/>
                <a:ea typeface="Roboto" panose="020B0604020202020204" charset="0"/>
              </a:rPr>
              <a:t>С точки зрения ЭЭГ P300 это всего лишь всплеск в определённое время в определённых каналах. Способов вызвать его известно множество, например, если концентрироваться на одном предмете, а он в случайный момент активируется (изменит форму, цвет, яркость или отпрыгнет куда-то). </a:t>
            </a:r>
            <a:endParaRPr lang="ru-RU" sz="1100" dirty="0"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FC20E2-21C8-44F6-BC7F-A93C1DAE0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30" y="1129017"/>
            <a:ext cx="3919881" cy="3621629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71D1D2B-FB60-4909-9B5A-94014554AE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64758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Актуальность темы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6;p16">
            <a:extLst>
              <a:ext uri="{FF2B5EF4-FFF2-40B4-BE49-F238E27FC236}">
                <a16:creationId xmlns:a16="http://schemas.microsoft.com/office/drawing/2014/main" id="{516366D1-92C3-4201-8AF0-1E4A6F947DE4}"/>
              </a:ext>
            </a:extLst>
          </p:cNvPr>
          <p:cNvSpPr txBox="1"/>
          <p:nvPr/>
        </p:nvSpPr>
        <p:spPr>
          <a:xfrm>
            <a:off x="1525248" y="1184315"/>
            <a:ext cx="684554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Стремительное развитие технологий значительно меняет индустрию нейро-оборудования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89;p16">
            <a:extLst>
              <a:ext uri="{FF2B5EF4-FFF2-40B4-BE49-F238E27FC236}">
                <a16:creationId xmlns:a16="http://schemas.microsoft.com/office/drawing/2014/main" id="{F3D21F59-6811-4C12-B5DA-6AA22382ECDE}"/>
              </a:ext>
            </a:extLst>
          </p:cNvPr>
          <p:cNvSpPr/>
          <p:nvPr/>
        </p:nvSpPr>
        <p:spPr>
          <a:xfrm>
            <a:off x="1049524" y="127924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0;p16">
            <a:extLst>
              <a:ext uri="{FF2B5EF4-FFF2-40B4-BE49-F238E27FC236}">
                <a16:creationId xmlns:a16="http://schemas.microsoft.com/office/drawing/2014/main" id="{607941FB-0409-4CD3-A699-186185A738EE}"/>
              </a:ext>
            </a:extLst>
          </p:cNvPr>
          <p:cNvSpPr txBox="1"/>
          <p:nvPr/>
        </p:nvSpPr>
        <p:spPr>
          <a:xfrm>
            <a:off x="1525248" y="2349315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Необходимость новых интерфейсов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91;p16">
            <a:extLst>
              <a:ext uri="{FF2B5EF4-FFF2-40B4-BE49-F238E27FC236}">
                <a16:creationId xmlns:a16="http://schemas.microsoft.com/office/drawing/2014/main" id="{8434D47E-D9CB-45CC-A59A-E327DA7D66ED}"/>
              </a:ext>
            </a:extLst>
          </p:cNvPr>
          <p:cNvSpPr/>
          <p:nvPr/>
        </p:nvSpPr>
        <p:spPr>
          <a:xfrm>
            <a:off x="1049524" y="244424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89;p16">
            <a:extLst>
              <a:ext uri="{FF2B5EF4-FFF2-40B4-BE49-F238E27FC236}">
                <a16:creationId xmlns:a16="http://schemas.microsoft.com/office/drawing/2014/main" id="{80B37C5A-D88B-4A2C-AD5F-A638213E4DD8}"/>
              </a:ext>
            </a:extLst>
          </p:cNvPr>
          <p:cNvSpPr/>
          <p:nvPr/>
        </p:nvSpPr>
        <p:spPr>
          <a:xfrm>
            <a:off x="1049448" y="182349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86;p16">
            <a:extLst>
              <a:ext uri="{FF2B5EF4-FFF2-40B4-BE49-F238E27FC236}">
                <a16:creationId xmlns:a16="http://schemas.microsoft.com/office/drawing/2014/main" id="{8A9DCEB2-FFB6-471A-B6F4-23824B42A175}"/>
              </a:ext>
            </a:extLst>
          </p:cNvPr>
          <p:cNvSpPr txBox="1"/>
          <p:nvPr/>
        </p:nvSpPr>
        <p:spPr>
          <a:xfrm>
            <a:off x="1525248" y="1746927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Neuralink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[2] 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Илона маска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90;p16">
            <a:extLst>
              <a:ext uri="{FF2B5EF4-FFF2-40B4-BE49-F238E27FC236}">
                <a16:creationId xmlns:a16="http://schemas.microsoft.com/office/drawing/2014/main" id="{570A6C6A-CE99-4B9C-9333-370FAF70D80A}"/>
              </a:ext>
            </a:extLst>
          </p:cNvPr>
          <p:cNvSpPr txBox="1"/>
          <p:nvPr/>
        </p:nvSpPr>
        <p:spPr>
          <a:xfrm>
            <a:off x="1525248" y="3006728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Диагностика и лечение неврологических, психических расстройств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91;p16">
            <a:extLst>
              <a:ext uri="{FF2B5EF4-FFF2-40B4-BE49-F238E27FC236}">
                <a16:creationId xmlns:a16="http://schemas.microsoft.com/office/drawing/2014/main" id="{FF45CD41-CD10-406A-B08E-010E7C79E97D}"/>
              </a:ext>
            </a:extLst>
          </p:cNvPr>
          <p:cNvSpPr/>
          <p:nvPr/>
        </p:nvSpPr>
        <p:spPr>
          <a:xfrm>
            <a:off x="1049524" y="3101653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E5B92-3539-4417-82CF-6672DD6134AF}"/>
              </a:ext>
            </a:extLst>
          </p:cNvPr>
          <p:cNvSpPr txBox="1"/>
          <p:nvPr/>
        </p:nvSpPr>
        <p:spPr>
          <a:xfrm>
            <a:off x="305770" y="3959185"/>
            <a:ext cx="73340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Снижение порога входа, позволит ускорить разработки и инновации в сфере </a:t>
            </a:r>
          </a:p>
          <a:p>
            <a:r>
              <a:rPr lang="ru-RU" dirty="0"/>
              <a:t>нейро-оборудования, позволив войти в эру распространённости аналогов </a:t>
            </a:r>
            <a:r>
              <a:rPr lang="en-US" dirty="0" err="1"/>
              <a:t>Neuralink</a:t>
            </a:r>
            <a:r>
              <a:rPr lang="ru-RU" dirty="0"/>
              <a:t>, </a:t>
            </a:r>
          </a:p>
          <a:p>
            <a:r>
              <a:rPr lang="ru-RU" dirty="0"/>
              <a:t>с большим набором наработок, что позволит закрепиться на рынке  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AD5344-69E3-44DE-A120-DA130ADDCB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25313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Цели и задачи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1101665" y="1429251"/>
            <a:ext cx="3396375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Разработать устройство и прошивку к нему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" name="Google Shape;87;p16"/>
          <p:cNvCxnSpPr/>
          <p:nvPr/>
        </p:nvCxnSpPr>
        <p:spPr>
          <a:xfrm flipH="1">
            <a:off x="1227216" y="209066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/>
          <p:cNvCxnSpPr/>
          <p:nvPr/>
        </p:nvCxnSpPr>
        <p:spPr>
          <a:xfrm flipH="1">
            <a:off x="1227216" y="185037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Google Shape;89;p16"/>
          <p:cNvSpPr/>
          <p:nvPr/>
        </p:nvSpPr>
        <p:spPr>
          <a:xfrm>
            <a:off x="625941" y="152417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1639841" y="1697726"/>
            <a:ext cx="303301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Реализовать управление питанием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1639841" y="1953864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считывание данных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" name="Google Shape;87;p16">
            <a:extLst>
              <a:ext uri="{FF2B5EF4-FFF2-40B4-BE49-F238E27FC236}">
                <a16:creationId xmlns:a16="http://schemas.microsoft.com/office/drawing/2014/main" id="{F851EF22-3997-454E-965E-80A272145623}"/>
              </a:ext>
            </a:extLst>
          </p:cNvPr>
          <p:cNvCxnSpPr/>
          <p:nvPr/>
        </p:nvCxnSpPr>
        <p:spPr>
          <a:xfrm flipH="1">
            <a:off x="1227216" y="2353813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93;p16">
            <a:extLst>
              <a:ext uri="{FF2B5EF4-FFF2-40B4-BE49-F238E27FC236}">
                <a16:creationId xmlns:a16="http://schemas.microsoft.com/office/drawing/2014/main" id="{AC856EDC-02B1-411F-865A-315DED097D1A}"/>
              </a:ext>
            </a:extLst>
          </p:cNvPr>
          <p:cNvSpPr txBox="1"/>
          <p:nvPr/>
        </p:nvSpPr>
        <p:spPr>
          <a:xfrm>
            <a:off x="1639841" y="2217013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работу с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Bluetooth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" name="Google Shape;87;p16">
            <a:extLst>
              <a:ext uri="{FF2B5EF4-FFF2-40B4-BE49-F238E27FC236}">
                <a16:creationId xmlns:a16="http://schemas.microsoft.com/office/drawing/2014/main" id="{35BC6220-9F6C-4E07-8C6D-E7FBF4D83435}"/>
              </a:ext>
            </a:extLst>
          </p:cNvPr>
          <p:cNvCxnSpPr/>
          <p:nvPr/>
        </p:nvCxnSpPr>
        <p:spPr>
          <a:xfrm flipH="1">
            <a:off x="1227216" y="263902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93;p16">
            <a:extLst>
              <a:ext uri="{FF2B5EF4-FFF2-40B4-BE49-F238E27FC236}">
                <a16:creationId xmlns:a16="http://schemas.microsoft.com/office/drawing/2014/main" id="{3EB8CF46-6F73-4050-BEB8-12FC29B8934F}"/>
              </a:ext>
            </a:extLst>
          </p:cNvPr>
          <p:cNvSpPr txBox="1"/>
          <p:nvPr/>
        </p:nvSpPr>
        <p:spPr>
          <a:xfrm>
            <a:off x="1639840" y="2502226"/>
            <a:ext cx="3671747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передачу данны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" name="Google Shape;87;p16">
            <a:extLst>
              <a:ext uri="{FF2B5EF4-FFF2-40B4-BE49-F238E27FC236}">
                <a16:creationId xmlns:a16="http://schemas.microsoft.com/office/drawing/2014/main" id="{53971A92-29F9-4CAE-ABFF-F805C680A3F6}"/>
              </a:ext>
            </a:extLst>
          </p:cNvPr>
          <p:cNvCxnSpPr/>
          <p:nvPr/>
        </p:nvCxnSpPr>
        <p:spPr>
          <a:xfrm flipH="1">
            <a:off x="1227216" y="292358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93;p16">
            <a:extLst>
              <a:ext uri="{FF2B5EF4-FFF2-40B4-BE49-F238E27FC236}">
                <a16:creationId xmlns:a16="http://schemas.microsoft.com/office/drawing/2014/main" id="{BC5593E6-4751-4D72-829E-9A5E3491005F}"/>
              </a:ext>
            </a:extLst>
          </p:cNvPr>
          <p:cNvSpPr txBox="1"/>
          <p:nvPr/>
        </p:nvSpPr>
        <p:spPr>
          <a:xfrm>
            <a:off x="1639841" y="2786786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Собрать устройство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86;p16">
            <a:extLst>
              <a:ext uri="{FF2B5EF4-FFF2-40B4-BE49-F238E27FC236}">
                <a16:creationId xmlns:a16="http://schemas.microsoft.com/office/drawing/2014/main" id="{A35175F3-7565-47DB-84EF-32F44694598D}"/>
              </a:ext>
            </a:extLst>
          </p:cNvPr>
          <p:cNvSpPr txBox="1"/>
          <p:nvPr/>
        </p:nvSpPr>
        <p:spPr>
          <a:xfrm>
            <a:off x="1101665" y="3071346"/>
            <a:ext cx="3396375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Разработать приложение компаньон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" name="Google Shape;87;p16">
            <a:extLst>
              <a:ext uri="{FF2B5EF4-FFF2-40B4-BE49-F238E27FC236}">
                <a16:creationId xmlns:a16="http://schemas.microsoft.com/office/drawing/2014/main" id="{139ACEFB-4BE8-4917-9498-6918AC7CBCA6}"/>
              </a:ext>
            </a:extLst>
          </p:cNvPr>
          <p:cNvCxnSpPr/>
          <p:nvPr/>
        </p:nvCxnSpPr>
        <p:spPr>
          <a:xfrm flipH="1">
            <a:off x="1227216" y="373275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88;p16">
            <a:extLst>
              <a:ext uri="{FF2B5EF4-FFF2-40B4-BE49-F238E27FC236}">
                <a16:creationId xmlns:a16="http://schemas.microsoft.com/office/drawing/2014/main" id="{4762B659-9163-4D57-B5B4-C7C9EF5D8102}"/>
              </a:ext>
            </a:extLst>
          </p:cNvPr>
          <p:cNvCxnSpPr/>
          <p:nvPr/>
        </p:nvCxnSpPr>
        <p:spPr>
          <a:xfrm flipH="1">
            <a:off x="1227216" y="349247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89;p16">
            <a:extLst>
              <a:ext uri="{FF2B5EF4-FFF2-40B4-BE49-F238E27FC236}">
                <a16:creationId xmlns:a16="http://schemas.microsoft.com/office/drawing/2014/main" id="{7AE6F953-7B3A-4DD8-B409-9BF478E369ED}"/>
              </a:ext>
            </a:extLst>
          </p:cNvPr>
          <p:cNvSpPr/>
          <p:nvPr/>
        </p:nvSpPr>
        <p:spPr>
          <a:xfrm>
            <a:off x="625941" y="3166271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92;p16">
            <a:extLst>
              <a:ext uri="{FF2B5EF4-FFF2-40B4-BE49-F238E27FC236}">
                <a16:creationId xmlns:a16="http://schemas.microsoft.com/office/drawing/2014/main" id="{6EDAA77A-83A0-4808-9761-1E11C58081B7}"/>
              </a:ext>
            </a:extLst>
          </p:cNvPr>
          <p:cNvSpPr txBox="1"/>
          <p:nvPr/>
        </p:nvSpPr>
        <p:spPr>
          <a:xfrm>
            <a:off x="1639841" y="3339821"/>
            <a:ext cx="303301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работу с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Bluetooth</a:t>
            </a: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93;p16">
            <a:extLst>
              <a:ext uri="{FF2B5EF4-FFF2-40B4-BE49-F238E27FC236}">
                <a16:creationId xmlns:a16="http://schemas.microsoft.com/office/drawing/2014/main" id="{38725970-74A7-4DE4-AA0B-502F29A8462B}"/>
              </a:ext>
            </a:extLst>
          </p:cNvPr>
          <p:cNvSpPr txBox="1"/>
          <p:nvPr/>
        </p:nvSpPr>
        <p:spPr>
          <a:xfrm>
            <a:off x="1639841" y="3595959"/>
            <a:ext cx="328178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требуемые режимы работы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" name="Google Shape;87;p16">
            <a:extLst>
              <a:ext uri="{FF2B5EF4-FFF2-40B4-BE49-F238E27FC236}">
                <a16:creationId xmlns:a16="http://schemas.microsoft.com/office/drawing/2014/main" id="{BF8C85C8-6731-4A9D-AE22-DA1B18E4A601}"/>
              </a:ext>
            </a:extLst>
          </p:cNvPr>
          <p:cNvCxnSpPr/>
          <p:nvPr/>
        </p:nvCxnSpPr>
        <p:spPr>
          <a:xfrm flipH="1">
            <a:off x="1227216" y="397744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93;p16">
            <a:extLst>
              <a:ext uri="{FF2B5EF4-FFF2-40B4-BE49-F238E27FC236}">
                <a16:creationId xmlns:a16="http://schemas.microsoft.com/office/drawing/2014/main" id="{6401F71F-54E5-4C89-BEAE-39E65EB92086}"/>
              </a:ext>
            </a:extLst>
          </p:cNvPr>
          <p:cNvSpPr txBox="1"/>
          <p:nvPr/>
        </p:nvSpPr>
        <p:spPr>
          <a:xfrm>
            <a:off x="1639841" y="3840641"/>
            <a:ext cx="328178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обработку и анализ данных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8CABFDF-8E0E-4FC2-AB42-53F1DEFB71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endParaRPr lang="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51275" y="110650"/>
            <a:ext cx="67533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Существующие аналоги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" name="Google Shape;72;p15"/>
          <p:cNvCxnSpPr>
            <a:cxnSpLocks/>
          </p:cNvCxnSpPr>
          <p:nvPr/>
        </p:nvCxnSpPr>
        <p:spPr>
          <a:xfrm>
            <a:off x="0" y="70414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6909900" y="56719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8EC77B-E2EF-4DF9-9C07-2954547EB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275" y="1148051"/>
            <a:ext cx="1563621" cy="1956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BCFC1-858B-47F2-AE44-3B15EAD5D946}"/>
              </a:ext>
            </a:extLst>
          </p:cNvPr>
          <p:cNvSpPr txBox="1"/>
          <p:nvPr/>
        </p:nvSpPr>
        <p:spPr>
          <a:xfrm>
            <a:off x="1026291" y="3196292"/>
            <a:ext cx="1283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Нейрочат</a:t>
            </a:r>
            <a:r>
              <a:rPr lang="en-US" dirty="0"/>
              <a:t> </a:t>
            </a:r>
            <a:r>
              <a:rPr lang="en-US" sz="800" dirty="0"/>
              <a:t>[3]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8A2A84-6C72-4507-83A4-305F2CAC9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1649" y="932357"/>
            <a:ext cx="2098582" cy="1192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0C0692-9126-46A5-9B24-6103E7695D18}"/>
              </a:ext>
            </a:extLst>
          </p:cNvPr>
          <p:cNvSpPr txBox="1"/>
          <p:nvPr/>
        </p:nvSpPr>
        <p:spPr>
          <a:xfrm>
            <a:off x="3465718" y="2124816"/>
            <a:ext cx="1283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Brainbit</a:t>
            </a:r>
            <a:r>
              <a:rPr lang="en-US" dirty="0"/>
              <a:t> </a:t>
            </a:r>
            <a:r>
              <a:rPr lang="en-US" sz="800" dirty="0"/>
              <a:t>[4]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DF240-76CF-4FEB-9207-988A060DCC9A}"/>
              </a:ext>
            </a:extLst>
          </p:cNvPr>
          <p:cNvSpPr txBox="1"/>
          <p:nvPr/>
        </p:nvSpPr>
        <p:spPr>
          <a:xfrm>
            <a:off x="5534647" y="2752068"/>
            <a:ext cx="1486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BrainReader</a:t>
            </a:r>
            <a:r>
              <a:rPr lang="en-US" dirty="0"/>
              <a:t> </a:t>
            </a:r>
            <a:r>
              <a:rPr lang="en-US" sz="800" dirty="0"/>
              <a:t>[5]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BA54BD1-5A69-4A01-8CC8-73918793BE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494" y="884144"/>
            <a:ext cx="1889111" cy="1687606"/>
          </a:xfrm>
          <a:prstGeom prst="rect">
            <a:avLst/>
          </a:prstGeom>
        </p:spPr>
      </p:pic>
      <p:sp>
        <p:nvSpPr>
          <p:cNvPr id="18" name="Google Shape;89;p16">
            <a:extLst>
              <a:ext uri="{FF2B5EF4-FFF2-40B4-BE49-F238E27FC236}">
                <a16:creationId xmlns:a16="http://schemas.microsoft.com/office/drawing/2014/main" id="{832C1EE3-269C-4FF5-900D-09121835F19B}"/>
              </a:ext>
            </a:extLst>
          </p:cNvPr>
          <p:cNvSpPr/>
          <p:nvPr/>
        </p:nvSpPr>
        <p:spPr>
          <a:xfrm>
            <a:off x="550490" y="328475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9;p16">
            <a:extLst>
              <a:ext uri="{FF2B5EF4-FFF2-40B4-BE49-F238E27FC236}">
                <a16:creationId xmlns:a16="http://schemas.microsoft.com/office/drawing/2014/main" id="{AF10477C-BA27-413F-9A8D-12D273D96F2A}"/>
              </a:ext>
            </a:extLst>
          </p:cNvPr>
          <p:cNvSpPr/>
          <p:nvPr/>
        </p:nvSpPr>
        <p:spPr>
          <a:xfrm>
            <a:off x="2942941" y="220910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9;p16">
            <a:extLst>
              <a:ext uri="{FF2B5EF4-FFF2-40B4-BE49-F238E27FC236}">
                <a16:creationId xmlns:a16="http://schemas.microsoft.com/office/drawing/2014/main" id="{59A7AE2B-4B2D-4940-A90E-13222DD53A11}"/>
              </a:ext>
            </a:extLst>
          </p:cNvPr>
          <p:cNvSpPr/>
          <p:nvPr/>
        </p:nvSpPr>
        <p:spPr>
          <a:xfrm>
            <a:off x="5058847" y="2847514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1CEA68-8A62-4746-A351-D33B78F9A0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946" y="3423955"/>
            <a:ext cx="2293150" cy="10615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039C63-3FD8-4D50-91CA-CDB757A5C4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14776" y="1950795"/>
            <a:ext cx="1754222" cy="14162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D245EA-31D2-4500-BE10-B535E65FEE8B}"/>
              </a:ext>
            </a:extLst>
          </p:cNvPr>
          <p:cNvSpPr txBox="1"/>
          <p:nvPr/>
        </p:nvSpPr>
        <p:spPr>
          <a:xfrm>
            <a:off x="3302069" y="4548526"/>
            <a:ext cx="12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Muse EEG Headset </a:t>
            </a:r>
            <a:r>
              <a:rPr lang="en-US" sz="800" dirty="0"/>
              <a:t>[</a:t>
            </a:r>
            <a:r>
              <a:rPr lang="ru-RU" sz="800" dirty="0"/>
              <a:t>11</a:t>
            </a:r>
            <a:r>
              <a:rPr lang="en-US" sz="800" dirty="0"/>
              <a:t>]</a:t>
            </a:r>
            <a:endParaRPr lang="ru-RU" dirty="0"/>
          </a:p>
        </p:txBody>
      </p:sp>
      <p:sp>
        <p:nvSpPr>
          <p:cNvPr id="22" name="Google Shape;89;p16">
            <a:extLst>
              <a:ext uri="{FF2B5EF4-FFF2-40B4-BE49-F238E27FC236}">
                <a16:creationId xmlns:a16="http://schemas.microsoft.com/office/drawing/2014/main" id="{A5615A8B-64FD-49DD-95B0-AF286B4864F3}"/>
              </a:ext>
            </a:extLst>
          </p:cNvPr>
          <p:cNvSpPr/>
          <p:nvPr/>
        </p:nvSpPr>
        <p:spPr>
          <a:xfrm>
            <a:off x="2826268" y="4636989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A9F123-74CD-4562-BC8E-27605BCA7940}"/>
              </a:ext>
            </a:extLst>
          </p:cNvPr>
          <p:cNvSpPr txBox="1"/>
          <p:nvPr/>
        </p:nvSpPr>
        <p:spPr>
          <a:xfrm>
            <a:off x="7590576" y="3432571"/>
            <a:ext cx="1639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Emotiv</a:t>
            </a:r>
            <a:r>
              <a:rPr lang="en-US" dirty="0"/>
              <a:t> EPOC EEG headset  </a:t>
            </a:r>
            <a:r>
              <a:rPr lang="en-US" sz="800" dirty="0"/>
              <a:t>[</a:t>
            </a:r>
            <a:r>
              <a:rPr lang="ru-RU" sz="800" dirty="0"/>
              <a:t>12</a:t>
            </a:r>
            <a:r>
              <a:rPr lang="en-US" sz="800" dirty="0"/>
              <a:t>]</a:t>
            </a:r>
            <a:endParaRPr lang="ru-RU" dirty="0"/>
          </a:p>
        </p:txBody>
      </p:sp>
      <p:sp>
        <p:nvSpPr>
          <p:cNvPr id="24" name="Google Shape;89;p16">
            <a:extLst>
              <a:ext uri="{FF2B5EF4-FFF2-40B4-BE49-F238E27FC236}">
                <a16:creationId xmlns:a16="http://schemas.microsoft.com/office/drawing/2014/main" id="{86C345E7-0ECD-4CF6-9A76-B5B1C1F056FD}"/>
              </a:ext>
            </a:extLst>
          </p:cNvPr>
          <p:cNvSpPr/>
          <p:nvPr/>
        </p:nvSpPr>
        <p:spPr>
          <a:xfrm>
            <a:off x="7114776" y="352801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90D349F2-52DF-4B0E-98E2-03657F638F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42313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/>
        </p:nvSpPr>
        <p:spPr>
          <a:xfrm>
            <a:off x="354298" y="3107429"/>
            <a:ext cx="4068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</a:t>
            </a:r>
            <a:endParaRPr sz="4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51275" y="110650"/>
            <a:ext cx="675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Функциональные требования</a:t>
            </a:r>
          </a:p>
        </p:txBody>
      </p:sp>
      <p:sp>
        <p:nvSpPr>
          <p:cNvPr id="159" name="Google Shape;159;p19"/>
          <p:cNvSpPr txBox="1"/>
          <p:nvPr/>
        </p:nvSpPr>
        <p:spPr>
          <a:xfrm>
            <a:off x="2326256" y="1810347"/>
            <a:ext cx="49549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инициации сбора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2326256" y="2415955"/>
            <a:ext cx="5108469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остановки сбора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2276317" y="2886535"/>
            <a:ext cx="6695467" cy="12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передачи информационных данных по беспроводной связи между устройством и приложением компаньоном.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2301106" y="3635789"/>
            <a:ext cx="5005199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Обработка данных в приложении компаньоне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86092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9"/>
          <p:cNvCxnSpPr>
            <a:endCxn id="170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578173" y="17959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1014300" y="1758604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578173" y="24052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857395" y="23678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578173" y="30145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857395" y="29771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578173" y="36238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857395" y="35864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857395" y="41957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" name="Google Shape;158;p19">
            <a:extLst>
              <a:ext uri="{FF2B5EF4-FFF2-40B4-BE49-F238E27FC236}">
                <a16:creationId xmlns:a16="http://schemas.microsoft.com/office/drawing/2014/main" id="{5E989E5D-42C7-42AC-B689-DF1415B30C2D}"/>
              </a:ext>
            </a:extLst>
          </p:cNvPr>
          <p:cNvSpPr txBox="1"/>
          <p:nvPr/>
        </p:nvSpPr>
        <p:spPr>
          <a:xfrm>
            <a:off x="2326256" y="1229705"/>
            <a:ext cx="5857234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сопряжения с приложением компаньоном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181;p19">
            <a:extLst>
              <a:ext uri="{FF2B5EF4-FFF2-40B4-BE49-F238E27FC236}">
                <a16:creationId xmlns:a16="http://schemas.microsoft.com/office/drawing/2014/main" id="{A12BACE4-AFCB-4918-957B-14BD04DF6B1B}"/>
              </a:ext>
            </a:extLst>
          </p:cNvPr>
          <p:cNvSpPr/>
          <p:nvPr/>
        </p:nvSpPr>
        <p:spPr>
          <a:xfrm>
            <a:off x="578173" y="1223280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82;p19">
            <a:extLst>
              <a:ext uri="{FF2B5EF4-FFF2-40B4-BE49-F238E27FC236}">
                <a16:creationId xmlns:a16="http://schemas.microsoft.com/office/drawing/2014/main" id="{FDCF4C30-AA69-4874-B03F-E64C61D814B4}"/>
              </a:ext>
            </a:extLst>
          </p:cNvPr>
          <p:cNvSpPr txBox="1"/>
          <p:nvPr/>
        </p:nvSpPr>
        <p:spPr>
          <a:xfrm>
            <a:off x="1014300" y="1185892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A796437-7623-425F-8951-2D63E1CCCC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158112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1698</Words>
  <Application>Microsoft Office PowerPoint</Application>
  <PresentationFormat>Экран (16:9)</PresentationFormat>
  <Paragraphs>213</Paragraphs>
  <Slides>28</Slides>
  <Notes>28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4" baseType="lpstr">
      <vt:lpstr>Roboto</vt:lpstr>
      <vt:lpstr>Roboto Medium</vt:lpstr>
      <vt:lpstr>Calibri</vt:lpstr>
      <vt:lpstr>Helvetica Neue</vt:lpstr>
      <vt:lpstr>Arial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дубина</cp:lastModifiedBy>
  <cp:revision>50</cp:revision>
  <dcterms:modified xsi:type="dcterms:W3CDTF">2021-06-10T15:50:23Z</dcterms:modified>
</cp:coreProperties>
</file>